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76" r:id="rId3"/>
    <p:sldId id="278" r:id="rId4"/>
    <p:sldId id="279" r:id="rId5"/>
    <p:sldId id="257" r:id="rId6"/>
    <p:sldId id="258" r:id="rId7"/>
    <p:sldId id="259" r:id="rId8"/>
    <p:sldId id="260" r:id="rId9"/>
    <p:sldId id="261" r:id="rId10"/>
    <p:sldId id="262" r:id="rId11"/>
    <p:sldId id="269" r:id="rId12"/>
    <p:sldId id="280" r:id="rId13"/>
    <p:sldId id="263" r:id="rId14"/>
    <p:sldId id="271" r:id="rId15"/>
    <p:sldId id="264" r:id="rId16"/>
    <p:sldId id="275" r:id="rId17"/>
    <p:sldId id="281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22" autoAdjust="0"/>
  </p:normalViewPr>
  <p:slideViewPr>
    <p:cSldViewPr>
      <p:cViewPr varScale="1">
        <p:scale>
          <a:sx n="73" d="100"/>
          <a:sy n="73" d="100"/>
        </p:scale>
        <p:origin x="-132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6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6" y="5052547"/>
            <a:ext cx="5637011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5133A-9D42-41D3-91B4-6BFA48464FCD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347BB-6C3B-47C6-82C2-14567B6922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3" y="3132292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5133A-9D42-41D3-91B4-6BFA48464FCD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347BB-6C3B-47C6-82C2-14567B6922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9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5" y="731521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5133A-9D42-41D3-91B4-6BFA48464FCD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347BB-6C3B-47C6-82C2-14567B6922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5133A-9D42-41D3-91B4-6BFA48464FCD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347BB-6C3B-47C6-82C2-14567B6922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6" y="2172648"/>
            <a:ext cx="5966667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9" y="4607512"/>
            <a:ext cx="5970495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5133A-9D42-41D3-91B4-6BFA48464FCD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347BB-6C3B-47C6-82C2-14567B6922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5133A-9D42-41D3-91B4-6BFA48464FCD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347BB-6C3B-47C6-82C2-14567B6922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3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5133A-9D42-41D3-91B4-6BFA48464FCD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347BB-6C3B-47C6-82C2-14567B6922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5133A-9D42-41D3-91B4-6BFA48464FCD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347BB-6C3B-47C6-82C2-14567B6922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5133A-9D42-41D3-91B4-6BFA48464FCD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347BB-6C3B-47C6-82C2-14567B6922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6" y="2209802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6" y="731521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6" y="3497803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5133A-9D42-41D3-91B4-6BFA48464FCD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347BB-6C3B-47C6-82C2-14567B6922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8" y="1010488"/>
            <a:ext cx="369411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5133A-9D42-41D3-91B4-6BFA48464FCD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347BB-6C3B-47C6-82C2-14567B6922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9" y="4464421"/>
            <a:ext cx="6383539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1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2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55133A-9D42-41D3-91B4-6BFA48464FCD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2" y="6172202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2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C5347BB-6C3B-47C6-82C2-14567B6922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24000"/>
            <a:ext cx="9144000" cy="5105400"/>
          </a:xfrm>
        </p:spPr>
        <p:txBody>
          <a:bodyPr numCol="1">
            <a:noAutofit/>
          </a:bodyPr>
          <a:lstStyle/>
          <a:p>
            <a:pPr algn="ctr"/>
            <a:r>
              <a:rPr lang="en-US" sz="4800" b="1" spc="100" dirty="0" smtClean="0">
                <a:solidFill>
                  <a:schemeClr val="tx1"/>
                </a:solidFill>
                <a:latin typeface="Edwardian Script ITC" panose="030303020407070D0804" pitchFamily="66" charset="0"/>
                <a:cs typeface="Andalus" pitchFamily="18" charset="-78"/>
              </a:rPr>
              <a:t>Department of Computer Science and Engineering</a:t>
            </a:r>
          </a:p>
          <a:p>
            <a:pPr algn="ctr"/>
            <a:endParaRPr lang="en-US" sz="2400" b="1" u="sng" dirty="0" smtClean="0">
              <a:latin typeface="Adobe Garamond Pro" panose="02020502060506020403" pitchFamily="18" charset="0"/>
              <a:cs typeface="Andalus" pitchFamily="18" charset="-78"/>
            </a:endParaRPr>
          </a:p>
          <a:p>
            <a:pPr algn="ctr"/>
            <a:r>
              <a:rPr lang="en-US" sz="24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dobe Garamond Pro" panose="02020502060506020403" pitchFamily="18" charset="0"/>
                <a:cs typeface="Andalus" pitchFamily="18" charset="-78"/>
              </a:rPr>
              <a:t>Subject-Database Management System</a:t>
            </a:r>
            <a:endParaRPr lang="en-US" sz="2400" b="1" u="sng" spc="100" dirty="0" smtClean="0">
              <a:solidFill>
                <a:schemeClr val="tx1">
                  <a:lumMod val="75000"/>
                  <a:lumOff val="25000"/>
                </a:schemeClr>
              </a:solidFill>
              <a:latin typeface="Adobe Garamond Pro" panose="02020502060506020403" pitchFamily="18" charset="0"/>
              <a:cs typeface="Andalus" pitchFamily="18" charset="-78"/>
            </a:endParaRPr>
          </a:p>
          <a:p>
            <a:pPr algn="ctr"/>
            <a:endParaRPr lang="en-US" sz="3200" b="1" u="sng" spc="100" dirty="0" smtClean="0">
              <a:latin typeface="Andalus" pitchFamily="18" charset="-78"/>
              <a:cs typeface="Andalus" pitchFamily="18" charset="-78"/>
            </a:endParaRPr>
          </a:p>
          <a:p>
            <a:pPr algn="ctr"/>
            <a:endParaRPr lang="en-US" sz="3200" b="1" u="sng" spc="100" dirty="0" smtClean="0">
              <a:latin typeface="Andalus" pitchFamily="18" charset="-78"/>
              <a:cs typeface="Andalus" pitchFamily="18" charset="-78"/>
            </a:endParaRPr>
          </a:p>
          <a:p>
            <a:pPr algn="ctr"/>
            <a:endParaRPr lang="en-US" sz="2400" dirty="0" smtClean="0">
              <a:latin typeface="Andalus" pitchFamily="18" charset="-78"/>
              <a:cs typeface="Andalus" pitchFamily="18" charset="-78"/>
            </a:endParaRPr>
          </a:p>
          <a:p>
            <a:pPr algn="ctr"/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ndalus" pitchFamily="18" charset="-78"/>
                <a:cs typeface="Andalus" pitchFamily="18" charset="-78"/>
              </a:rPr>
              <a:t>Prepared By</a:t>
            </a:r>
          </a:p>
          <a:p>
            <a:pPr algn="ctr"/>
            <a:r>
              <a: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Andalus" pitchFamily="18" charset="-78"/>
                <a:cs typeface="Andalus" pitchFamily="18" charset="-78"/>
              </a:rPr>
              <a:t>Prof. Qudsiya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ndalus" pitchFamily="18" charset="-78"/>
                <a:cs typeface="Andalus" pitchFamily="18" charset="-78"/>
              </a:rPr>
              <a:t>Naaz</a:t>
            </a: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pPr algn="ctr"/>
            <a:endParaRPr lang="en-US" sz="2800" b="1" u="sng" dirty="0" smtClean="0">
              <a:latin typeface="Andalus" pitchFamily="18" charset="-78"/>
              <a:cs typeface="Andalus" pitchFamily="18" charset="-78"/>
            </a:endParaRPr>
          </a:p>
          <a:p>
            <a:pPr algn="ctr"/>
            <a:endParaRPr lang="en-US" sz="2800" u="sng" dirty="0" smtClean="0">
              <a:latin typeface="Andalus" pitchFamily="18" charset="-78"/>
              <a:cs typeface="Andalus" pitchFamily="18" charset="-78"/>
            </a:endParaRPr>
          </a:p>
          <a:p>
            <a:pPr algn="ctr"/>
            <a:endParaRPr lang="en-US" sz="3200" b="1" dirty="0" smtClean="0">
              <a:latin typeface="Andalus" pitchFamily="18" charset="-78"/>
              <a:cs typeface="Andalus" pitchFamily="18" charset="-78"/>
            </a:endParaRPr>
          </a:p>
          <a:p>
            <a:pPr algn="ctr"/>
            <a:endParaRPr lang="en-US" sz="3200" b="1" u="sng" dirty="0" smtClean="0">
              <a:latin typeface="Andalus" pitchFamily="18" charset="-78"/>
              <a:cs typeface="Andalus" pitchFamily="18" charset="-78"/>
            </a:endParaRPr>
          </a:p>
          <a:p>
            <a:pPr algn="ctr"/>
            <a:endParaRPr lang="en-US" sz="2800" b="1" dirty="0" smtClean="0">
              <a:latin typeface="Andalus" pitchFamily="18" charset="-78"/>
              <a:cs typeface="Andalus" pitchFamily="18" charset="-78"/>
            </a:endParaRPr>
          </a:p>
          <a:p>
            <a:pPr algn="ctr"/>
            <a:endParaRPr lang="en-US" sz="2800" b="1" u="sng" dirty="0" smtClean="0">
              <a:latin typeface="Andalus" pitchFamily="18" charset="-78"/>
              <a:cs typeface="Andalus" pitchFamily="18" charset="-78"/>
            </a:endParaRPr>
          </a:p>
          <a:p>
            <a:pPr algn="ctr"/>
            <a:endParaRPr lang="en-US" sz="2800" dirty="0" smtClean="0">
              <a:latin typeface="Andalus" pitchFamily="18" charset="-78"/>
              <a:cs typeface="Andalus" pitchFamily="18" charset="-78"/>
            </a:endParaRPr>
          </a:p>
          <a:p>
            <a:pPr algn="ctr"/>
            <a:endParaRPr lang="en-US" sz="28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371600"/>
          </a:xfrm>
          <a:effectLst/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b="1" dirty="0" smtClean="0">
                <a:solidFill>
                  <a:schemeClr val="tx1"/>
                </a:solidFill>
                <a:latin typeface="Bodoni MT" pitchFamily="18" charset="0"/>
              </a:rPr>
              <a:t>ANJUMAN COLLEGE OF ENGINEERING &amp; TECHNOLOGY</a:t>
            </a:r>
            <a:endParaRPr lang="en-US" sz="3600" b="1" dirty="0">
              <a:solidFill>
                <a:schemeClr val="tx1"/>
              </a:solidFill>
              <a:latin typeface="Bodoni MT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19500" y="4191000"/>
            <a:ext cx="1905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50797790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066800" y="1066798"/>
                <a:ext cx="632460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𝑌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X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𝑍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then using this rule,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𝑌𝑍</m:t>
                    </m:r>
                  </m:oMath>
                </a14:m>
                <a:endParaRPr lang="en-US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066798"/>
                <a:ext cx="6324600" cy="954107"/>
              </a:xfrm>
              <a:prstGeom prst="rect">
                <a:avLst/>
              </a:prstGeom>
              <a:blipFill rotWithShape="0">
                <a:blip r:embed="rId2"/>
                <a:stretch>
                  <a:fillRect l="-1927" t="-6369" r="-5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22538" y="175192"/>
            <a:ext cx="51997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Rule 4: </a:t>
            </a:r>
            <a:r>
              <a:rPr lang="en-US" sz="3600" b="1" dirty="0" err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Editive</a:t>
            </a:r>
            <a:r>
              <a:rPr lang="en-US" sz="36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/union rule</a:t>
            </a:r>
          </a:p>
        </p:txBody>
      </p:sp>
      <p:sp>
        <p:nvSpPr>
          <p:cNvPr id="8" name="Rectangle 7"/>
          <p:cNvSpPr/>
          <p:nvPr/>
        </p:nvSpPr>
        <p:spPr>
          <a:xfrm>
            <a:off x="22538" y="2266181"/>
            <a:ext cx="605980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RULE 5: Pseudo transitive rule</a:t>
            </a:r>
          </a:p>
        </p:txBody>
      </p:sp>
      <p:sp>
        <p:nvSpPr>
          <p:cNvPr id="9" name="Rectangle 8"/>
          <p:cNvSpPr/>
          <p:nvPr/>
        </p:nvSpPr>
        <p:spPr>
          <a:xfrm>
            <a:off x="18245" y="4495800"/>
            <a:ext cx="80472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RULE 6: Productive/ Decomposition rule</a:t>
            </a: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1066800" y="3157787"/>
                <a:ext cx="5888479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𝑌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YZ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𝑊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then using this rule,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𝑍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𝑊</m:t>
                    </m:r>
                  </m:oMath>
                </a14:m>
                <a:endParaRPr lang="en-US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3157787"/>
                <a:ext cx="5888479" cy="954107"/>
              </a:xfrm>
              <a:prstGeom prst="rect">
                <a:avLst/>
              </a:prstGeom>
              <a:blipFill rotWithShape="0">
                <a:blip r:embed="rId3"/>
                <a:stretch>
                  <a:fillRect l="-2070" t="-6369" r="-518" b="-165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1066800" y="5526037"/>
                <a:ext cx="6705111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𝑌𝑍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then </a:t>
                </a:r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using this rule,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𝑌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and</m:t>
                    </m:r>
                    <m:r>
                      <m:rPr>
                        <m:nor/>
                      </m:rPr>
                      <a:rPr lang="en-US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𝑊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5526037"/>
                <a:ext cx="6705111" cy="954107"/>
              </a:xfrm>
              <a:prstGeom prst="rect">
                <a:avLst/>
              </a:prstGeom>
              <a:blipFill rotWithShape="0">
                <a:blip r:embed="rId4"/>
                <a:stretch>
                  <a:fillRect l="-1818" t="-70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101136943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073" y="533400"/>
                <a:ext cx="9145073" cy="836054"/>
              </a:xfrm>
            </p:spPr>
            <p:txBody>
              <a:bodyPr/>
              <a:lstStyle/>
              <a:p>
                <a:pPr marL="0" indent="0" algn="ctr">
                  <a:buNone/>
                </a:pPr>
                <a:r>
                  <a:rPr lang="en-US" sz="44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CLOSURE SET OF ATTRIBUTE </a:t>
                </a:r>
                <a14:m>
                  <m:oMath xmlns:m="http://schemas.openxmlformats.org/officeDocument/2006/math">
                    <m:r>
                      <a:rPr lang="en-US" sz="44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4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r>
                          <a:rPr lang="en-US" sz="44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US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44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/>
                </a:r>
                <a:endParaRPr lang="en-US" sz="4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073" y="533400"/>
                <a:ext cx="9145073" cy="836054"/>
              </a:xfrm>
              <a:blipFill rotWithShape="0">
                <a:blip r:embed="rId2"/>
                <a:stretch>
                  <a:fillRect b="-328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0" y="2286000"/>
                <a:ext cx="9144000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Closure of attribute is the set of attribute which can be determined by that attribute.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US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is the set of all the attributes that can be determined using the given set X.</a:t>
                </a:r>
              </a:p>
              <a:p>
                <a:endParaRPr lang="en-US" sz="28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</m:oMath>
                </a14:m>
                <a:endParaRPr lang="en-US" sz="28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r>
                  <a:rPr lang="en-US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/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US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𝐴𝐵𝐶</m:t>
                        </m:r>
                      </m:e>
                    </m:d>
                    <m:r>
                      <a:rPr lang="en-US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  </m:t>
                    </m:r>
                    <m:sSup>
                      <m:sSupPr>
                        <m:ctrlPr>
                          <a:rPr lang="en-US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US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={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𝐵𝐶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}</m:t>
                    </m:r>
                  </m:oMath>
                </a14:m>
                <a:endParaRPr lang="en-US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286000"/>
                <a:ext cx="9144000" cy="2677656"/>
              </a:xfrm>
              <a:prstGeom prst="rect">
                <a:avLst/>
              </a:prstGeom>
              <a:blipFill rotWithShape="0">
                <a:blip r:embed="rId3"/>
                <a:stretch>
                  <a:fillRect l="-1333" t="-22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32781653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5518" y="228600"/>
            <a:ext cx="899267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800" b="1" u="sng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Application of attribute closure</a:t>
            </a:r>
            <a:endParaRPr lang="en-US" sz="4800" b="1" u="sng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-56882" y="1828800"/>
                <a:ext cx="9145073" cy="48936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eriod"/>
                </a:pPr>
                <a:r>
                  <a:rPr lang="en-US" sz="3200" b="1" u="sng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Finding keys of a relation</a:t>
                </a:r>
                <a:r>
                  <a:rPr lang="en-US" sz="2800" b="1" u="sng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:</a:t>
                </a:r>
                <a:r>
                  <a:rPr lang="en-US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US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contains all attributes of a relation then X is called super key of R.</a:t>
                </a:r>
              </a:p>
              <a:p>
                <a:pPr marL="342900" indent="-342900">
                  <a:buAutoNum type="arabicPeriod"/>
                </a:pPr>
                <a:endParaRPr lang="en-US" sz="28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800" b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EX</a:t>
                </a:r>
                <a:r>
                  <a:rPr lang="en-US" sz="28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 panose="02040503050406030204" pitchFamily="18" charset="0"/>
                    <a:ea typeface="Cambria Math" panose="02040503050406030204" pitchFamily="18" charset="0"/>
                  </a:rPr>
                  <a:t>: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R</m:t>
                    </m:r>
                    <m:d>
                      <m:dPr>
                        <m:ctrlPr>
                          <a:rPr lang="en-US" sz="2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800" b="0" i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ABCDE</m:t>
                        </m:r>
                      </m:e>
                    </m:d>
                    <m:r>
                      <a:rPr lang="en-US" sz="2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={</m:t>
                    </m:r>
                    <m:r>
                      <a:rPr lang="en-US" sz="2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2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2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𝐵𝐶</m:t>
                    </m:r>
                    <m:r>
                      <a:rPr lang="en-US" sz="2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US" sz="2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𝐶𝐷</m:t>
                    </m:r>
                    <m:r>
                      <a:rPr lang="en-US" sz="2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2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</m:t>
                    </m:r>
                    <m:r>
                      <a:rPr lang="en-US" sz="2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US" sz="2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sz="2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2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</m:t>
                    </m:r>
                    <m:r>
                      <a:rPr lang="en-US" sz="2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US" sz="2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</m:t>
                    </m:r>
                    <m:r>
                      <a:rPr lang="en-US" sz="2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2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2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sz="28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 panose="02040503050406030204" pitchFamily="18" charset="0"/>
                    <a:ea typeface="Cambria Math" panose="02040503050406030204" pitchFamily="18" charset="0"/>
                  </a:rPr>
                  <a:t> Find candidate keys of R.</a:t>
                </a:r>
              </a:p>
              <a:p>
                <a:r>
                  <a:rPr lang="en-US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Sol: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𝐴𝐵𝐶𝐷𝐸</m:t>
                          </m:r>
                        </m:e>
                      </m:d>
                    </m:oMath>
                  </m:oMathPara>
                </a14:m>
                <a:endParaRPr lang="en-US" sz="2800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𝐵𝐶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𝐵𝐶𝐷𝐸𝐴</m:t>
                          </m:r>
                        </m:e>
                      </m:d>
                    </m:oMath>
                  </m:oMathPara>
                </a14:m>
                <a:endParaRPr lang="en-US" sz="2800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(</m:t>
                      </m:r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𝐶𝐷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𝐶𝐷𝐸𝐴𝐵𝐶</m:t>
                          </m:r>
                        </m:e>
                      </m:d>
                    </m:oMath>
                  </m:oMathPara>
                </a14:m>
                <a:endParaRPr lang="en-US" sz="2800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𝐸𝐴𝐵𝐶𝐷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8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Candidate keys are: A, E, BC,CD. </a:t>
                </a:r>
                <a:endParaRPr lang="en-US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6882" y="1828800"/>
                <a:ext cx="9145073" cy="4893647"/>
              </a:xfrm>
              <a:prstGeom prst="rect">
                <a:avLst/>
              </a:prstGeom>
              <a:blipFill rotWithShape="0">
                <a:blip r:embed="rId2"/>
                <a:stretch>
                  <a:fillRect l="-1667" t="-1619" r="-1733" b="-24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36403587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0" y="23611"/>
                <a:ext cx="9144000" cy="68634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u="sng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2: Finding additional functional dependencies.</a:t>
                </a:r>
              </a:p>
              <a:p>
                <a:endParaRPr lang="en-US" sz="24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400" b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EX: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  <m:d>
                      <m:dPr>
                        <m:ctrlPr>
                          <a:rPr lang="en-US" sz="24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𝐴𝐵𝐶𝐷</m:t>
                        </m:r>
                      </m:e>
                    </m:d>
                    <m:r>
                      <a:rPr lang="en-US" sz="24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  <m:r>
                          <a:rPr lang="en-US" sz="24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r>
                          <a:rPr lang="en-US" sz="24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𝐵𝐶</m:t>
                        </m:r>
                        <m:r>
                          <a:rPr lang="en-US" sz="24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</m:t>
                        </m:r>
                        <m:r>
                          <a:rPr lang="en-US" sz="24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  <m:r>
                          <a:rPr lang="en-US" sz="24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r>
                          <a:rPr lang="en-US" sz="24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𝐶𝐷</m:t>
                        </m:r>
                        <m:r>
                          <a:rPr lang="en-US" sz="24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 </m:t>
                        </m:r>
                        <m:r>
                          <a:rPr lang="en-US" sz="24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  <m:r>
                          <a:rPr lang="en-US" sz="24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r>
                          <a:rPr lang="en-US" sz="24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𝐴𝐵</m:t>
                        </m:r>
                      </m:e>
                    </m:d>
                    <m:r>
                      <a:rPr lang="en-US" sz="24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Find</m:t>
                    </m:r>
                    <m:r>
                      <a:rPr lang="en-US" sz="24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whether</m:t>
                    </m:r>
                    <m:r>
                      <a:rPr lang="en-US" sz="24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𝐴𝐷</m:t>
                    </m:r>
                    <m:r>
                      <a:rPr lang="en-US" sz="24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24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r>
                      <a:rPr lang="en-US" sz="24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 panose="02040503050406030204" pitchFamily="18" charset="0"/>
                    <a:ea typeface="Cambria Math" panose="02040503050406030204" pitchFamily="18" charset="0"/>
                  </a:rPr>
                  <a:t> is possible or not.</a:t>
                </a:r>
              </a:p>
              <a:p>
                <a:r>
                  <a:rPr lang="en-US" sz="24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Sol: Find closure of </a:t>
                </a:r>
                <a:r>
                  <a:rPr lang="en-US" sz="2400" i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(AD)</a:t>
                </a:r>
              </a:p>
              <a:p>
                <a:pPr algn="ctr"/>
                <a:r>
                  <a:rPr lang="en-US" sz="24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/>
                </a:r>
                <a:r>
                  <a:rPr lang="en-US" sz="2400" i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/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𝐴𝐷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𝐴𝐵𝐶𝐷</m:t>
                        </m:r>
                      </m:e>
                    </m:d>
                  </m:oMath>
                </a14:m>
                <a:endParaRPr lang="en-US" sz="2400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r>
                  <a:rPr lang="en-US" sz="24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𝐴𝐷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is</m:t>
                    </m:r>
                    <m: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possible</m:t>
                    </m:r>
                    <m: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400" b="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US" sz="24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400" b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EX:   </a:t>
                </a:r>
                <a14:m>
                  <m:oMath xmlns:m="http://schemas.openxmlformats.org/officeDocument/2006/math">
                    <m:r>
                      <a:rPr lang="en-US" sz="240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  <m:d>
                      <m:dPr>
                        <m:ctrlPr>
                          <a:rPr lang="en-US" sz="24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𝐴𝐵𝐶𝐷</m:t>
                        </m:r>
                      </m:e>
                    </m:d>
                    <m:r>
                      <a:rPr lang="en-US" sz="24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4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  <m:r>
                          <a:rPr lang="en-US" sz="24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r>
                          <a:rPr lang="en-US" sz="24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  <m:r>
                          <a:rPr lang="en-US" sz="24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 </m:t>
                        </m:r>
                        <m:r>
                          <a:rPr lang="en-US" sz="24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  <m:r>
                          <a:rPr lang="en-US" sz="24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r>
                          <a:rPr lang="en-US" sz="24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  <m:r>
                          <a:rPr lang="en-US" sz="24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</m:t>
                        </m:r>
                        <m:r>
                          <a:rPr lang="en-US" sz="24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𝐶𝐷</m:t>
                        </m:r>
                        <m:r>
                          <a:rPr lang="en-US" sz="24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r>
                          <a:rPr lang="en-US" sz="24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</m:t>
                        </m:r>
                        <m:r>
                          <a:rPr lang="en-US" sz="24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 </m:t>
                        </m:r>
                        <m:r>
                          <a:rPr lang="en-US" sz="24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  <m:r>
                          <a:rPr lang="en-US" sz="24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r>
                          <a:rPr lang="en-US" sz="24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  <m:r>
                          <a:rPr lang="en-US" sz="24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 </m:t>
                        </m:r>
                        <m:r>
                          <a:rPr lang="en-US" sz="24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</m:t>
                        </m:r>
                        <m:r>
                          <a:rPr lang="en-US" sz="24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r>
                          <a:rPr lang="en-US" sz="24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sz="24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</m:oMath>
                </a14:m>
                <a:r>
                  <a:rPr lang="en-US" sz="24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 panose="02040503050406030204" pitchFamily="18" charset="0"/>
                    <a:ea typeface="Cambria Math" panose="02040503050406030204" pitchFamily="18" charset="0"/>
                  </a:rPr>
                  <a:t>which of the following </a:t>
                </a:r>
                <a:r>
                  <a:rPr lang="en-US" sz="2400" dirty="0" err="1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 panose="02040503050406030204" pitchFamily="18" charset="0"/>
                    <a:ea typeface="Cambria Math" panose="02040503050406030204" pitchFamily="18" charset="0"/>
                  </a:rPr>
                  <a:t>f.d</a:t>
                </a:r>
                <a:r>
                  <a:rPr lang="en-US" sz="24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 panose="02040503050406030204" pitchFamily="18" charset="0"/>
                    <a:ea typeface="Cambria Math" panose="02040503050406030204" pitchFamily="18" charset="0"/>
                  </a:rPr>
                  <a:t> is not implied by above set?</a:t>
                </a:r>
                <a:endParaRPr lang="en-US" sz="24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4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i)     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</m:t>
                    </m:r>
                    <m:r>
                      <a:rPr lang="en-US" sz="24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𝐶𝐷</m:t>
                    </m:r>
                    <m:r>
                      <a:rPr lang="en-US" sz="24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24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𝐴𝐶</m:t>
                    </m:r>
                    <m:r>
                      <a:rPr lang="en-US" sz="24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4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4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Sol:        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𝐶𝐷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𝐶𝐷𝐸𝐴</m:t>
                    </m:r>
                  </m:oMath>
                </a14:m>
                <a:endParaRPr lang="en-US" sz="2400" b="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400" b="0" dirty="0" smtClean="0">
                    <a:ea typeface="Cambria Math" panose="02040503050406030204" pitchFamily="18" charset="0"/>
                  </a:rPr>
                  <a:t/>
                </a:r>
                <a:r>
                  <a:rPr lang="en-US" sz="2400" b="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ii)  </a:t>
                </a:r>
                <a14:m>
                  <m:oMath xmlns:m="http://schemas.openxmlformats.org/officeDocument/2006/math">
                    <m:r>
                      <a:rPr lang="en-US" sz="24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</m:t>
                    </m:r>
                    <m:r>
                      <a:rPr lang="en-US" sz="2400" b="0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sz="24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</m:t>
                    </m:r>
                    <m:r>
                      <a:rPr lang="en-US" sz="24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24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𝐶𝐷</m:t>
                    </m:r>
                  </m:oMath>
                </a14:m>
                <a:endParaRPr lang="en-US" sz="2400" b="0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4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Sol: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       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𝐵𝐷</m:t>
                    </m:r>
                  </m:oMath>
                </a14:m>
                <a:endParaRPr lang="en-US" sz="2400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400" b="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iii)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</m:t>
                    </m:r>
                    <m:r>
                      <a:rPr lang="en-US" sz="24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𝐵𝐶</m:t>
                    </m:r>
                    <m:r>
                      <a:rPr lang="en-US" sz="24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24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𝐶𝐷</m:t>
                    </m:r>
                  </m:oMath>
                </a14:m>
                <a:endParaRPr lang="en-US" sz="2400" b="0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4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Sol:           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𝐴𝐶𝐵</m:t>
                    </m:r>
                  </m:oMath>
                </a14:m>
                <a:endParaRPr lang="en-US" sz="2400" b="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4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iv)</a:t>
                </a:r>
                <a:r>
                  <a:rPr lang="en-US" sz="24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 panose="02040503050406030204" pitchFamily="18" charset="0"/>
                    <a:ea typeface="Cambria Math" panose="02040503050406030204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𝐴𝐶</m:t>
                    </m:r>
                    <m:r>
                      <a:rPr lang="en-US" sz="240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24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𝐵𝐶</m:t>
                    </m:r>
                    <m:r>
                      <a:rPr lang="en-US" sz="24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4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4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Sol:  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    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𝐴𝐶𝐵</m:t>
                    </m:r>
                  </m:oMath>
                </a14:m>
                <a:endParaRPr lang="en-US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3611"/>
                <a:ext cx="9144000" cy="6863417"/>
              </a:xfrm>
              <a:prstGeom prst="rect">
                <a:avLst/>
              </a:prstGeom>
              <a:blipFill rotWithShape="0">
                <a:blip r:embed="rId2"/>
                <a:stretch>
                  <a:fillRect l="-1667" t="-1155" r="-1733" b="-10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Multiply 7"/>
          <p:cNvSpPr/>
          <p:nvPr/>
        </p:nvSpPr>
        <p:spPr>
          <a:xfrm>
            <a:off x="2362200" y="4648200"/>
            <a:ext cx="381000" cy="304800"/>
          </a:xfrm>
          <a:prstGeom prst="mathMultiply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8515342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9658"/>
            <a:ext cx="9144000" cy="15905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CANONICAL COVER(fc)/ MINIMUM COVER</a:t>
            </a:r>
            <a:endParaRPr lang="en-US" sz="48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806" y="1752600"/>
            <a:ext cx="91440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 canonical cover fc of a set is a set of attribute. Fc is a minimal set of functional dependency equivalent to F such that it follows 2 rules:</a:t>
            </a:r>
          </a:p>
          <a:p>
            <a:pPr marL="342900" indent="-342900">
              <a:buAutoNum type="arabicParenR"/>
            </a:pPr>
            <a:r>
              <a:rPr lang="en-US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No functional dependency in fc contains extraneous attribute.</a:t>
            </a:r>
          </a:p>
          <a:p>
            <a:pPr marL="342900" indent="-342900">
              <a:buAutoNum type="arabicParenR"/>
            </a:pPr>
            <a:r>
              <a:rPr lang="en-US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Each left hand side of </a:t>
            </a:r>
            <a:r>
              <a:rPr lang="en-US" sz="2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fd</a:t>
            </a:r>
            <a:r>
              <a:rPr lang="en-US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in fc is unique.</a:t>
            </a:r>
            <a:endParaRPr lang="en-US" sz="2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4378528"/>
            <a:ext cx="9124682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HOW TO FIND OUT CANONICAL COVER? </a:t>
            </a:r>
            <a:endParaRPr lang="en-US" sz="1400" b="1" u="sng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sz="1400" b="1" u="sng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  <a:endParaRPr lang="en-US" sz="3200" b="1" u="sng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00050" indent="-400050">
              <a:buAutoNum type="romanLcParenR"/>
            </a:pPr>
            <a:r>
              <a:rPr lang="en-US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Singleton R.H.S attribute.</a:t>
            </a:r>
          </a:p>
          <a:p>
            <a:pPr marL="400050" indent="-400050">
              <a:buAutoNum type="romanLcParenR"/>
            </a:pPr>
            <a:r>
              <a:rPr lang="en-US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Removable of extraneous attribute clueless or extra attribute from the </a:t>
            </a:r>
            <a:r>
              <a:rPr lang="en-US" sz="24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fd</a:t>
            </a:r>
            <a:r>
              <a:rPr lang="en-US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. </a:t>
            </a:r>
          </a:p>
          <a:p>
            <a:pPr marL="400050" indent="-400050">
              <a:buAutoNum type="romanLcParenR"/>
            </a:pPr>
            <a:r>
              <a:rPr lang="en-US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Removal of redundant </a:t>
            </a:r>
            <a:r>
              <a:rPr lang="en-US" sz="24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f.d</a:t>
            </a:r>
            <a:r>
              <a:rPr lang="en-US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  <a:endParaRPr lang="en-US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25196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0" y="0"/>
                <a:ext cx="8991600" cy="67628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 panose="02040503050406030204" pitchFamily="18" charset="0"/>
                    <a:ea typeface="Cambria Math" panose="02040503050406030204" pitchFamily="18" charset="0"/>
                  </a:rPr>
                  <a:t>EX: Find minimal cover or canonical cover from relation </a:t>
                </a:r>
                <a:r>
                  <a:rPr lang="en-US" sz="2200" i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 panose="02040503050406030204" pitchFamily="18" charset="0"/>
                    <a:ea typeface="Cambria Math" panose="02040503050406030204" pitchFamily="18" charset="0"/>
                  </a:rPr>
                  <a:t>R(A,B,C,D,E)  </a:t>
                </a:r>
                <a:r>
                  <a:rPr lang="en-US" sz="22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 panose="02040503050406030204" pitchFamily="18" charset="0"/>
                    <a:ea typeface="Cambria Math" panose="02040503050406030204" pitchFamily="18" charset="0"/>
                  </a:rPr>
                  <a:t>and the set of F.D are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2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</m:t>
                    </m:r>
                    <m:r>
                      <a:rPr lang="en-US" sz="2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2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20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22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sz="22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en-US" sz="22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  <m:r>
                              <a:rPr lang="en-US" sz="22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 </m:t>
                            </m:r>
                          </m:e>
                          <m:e>
                            <m:r>
                              <a:rPr lang="en-US" sz="22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𝐴𝐵</m:t>
                            </m:r>
                            <m:r>
                              <a:rPr lang="en-US" sz="22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en-US" sz="22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</m:t>
                            </m:r>
                            <m:r>
                              <a:rPr lang="en-US" sz="22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 </m:t>
                            </m:r>
                          </m:e>
                          <m:e>
                            <m:r>
                              <a:rPr lang="en-US" sz="22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𝐷</m:t>
                            </m:r>
                            <m:r>
                              <a:rPr lang="en-US" sz="22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en-US" sz="22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𝐴𝐶</m:t>
                            </m:r>
                            <m:r>
                              <a:rPr lang="en-US" sz="22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 </m:t>
                            </m:r>
                          </m:e>
                          <m:e>
                            <m:r>
                              <a:rPr lang="en-US" sz="22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𝐷</m:t>
                            </m:r>
                            <m:r>
                              <a:rPr lang="en-US" sz="22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en-US" sz="22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𝐸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sz="22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 panose="02040503050406030204" pitchFamily="18" charset="0"/>
                    <a:ea typeface="Cambria Math" panose="02040503050406030204" pitchFamily="18" charset="0"/>
                  </a:rPr>
                  <a:t/>
                </a:r>
              </a:p>
              <a:p>
                <a:r>
                  <a:rPr lang="en-US" sz="22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 panose="02040503050406030204" pitchFamily="18" charset="0"/>
                    <a:ea typeface="Cambria Math" panose="02040503050406030204" pitchFamily="18" charset="0"/>
                  </a:rPr>
                  <a:t>Find minimal cover fc.</a:t>
                </a:r>
              </a:p>
              <a:p>
                <a:endParaRPr lang="en-US" sz="22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200" b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Sol</a:t>
                </a:r>
                <a:r>
                  <a:rPr lang="en-US" sz="2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:     </a:t>
                </a:r>
                <a:r>
                  <a:rPr lang="en-US" sz="2200" b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Step 1:  </a:t>
                </a:r>
                <a:r>
                  <a:rPr lang="en-US" sz="2200" b="1" u="sng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Singleton RHS attribute:</a:t>
                </a:r>
              </a:p>
              <a:p>
                <a:endParaRPr lang="en-US" sz="2200" b="1" u="sng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In FD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</m:t>
                    </m:r>
                    <m:r>
                      <a:rPr lang="en-US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𝐴𝐶</m:t>
                    </m:r>
                    <m:r>
                      <a:rPr lang="en-US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by applying decomposition rule the resulting FD’s are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2200" b="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200" b="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New FD is</a:t>
                </a:r>
              </a:p>
              <a:p>
                <a:pPr algn="ctr"/>
                <a:r>
                  <a:rPr lang="en-US" sz="2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</m:t>
                    </m:r>
                    <m:r>
                      <a:rPr lang="en-US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={</m:t>
                    </m:r>
                    <m:r>
                      <a:rPr lang="en-US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</m:oMath>
                </a14:m>
                <a:endParaRPr lang="en-US" sz="2200" b="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r>
                  <a:rPr lang="en-US" sz="2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𝐴𝐵</m:t>
                    </m:r>
                    <m:r>
                      <a:rPr lang="en-US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</m:oMath>
                </a14:m>
                <a:endParaRPr lang="en-US" sz="2200" b="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r>
                  <a:rPr lang="en-US" sz="2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</m:t>
                    </m:r>
                    <m:r>
                      <a:rPr lang="en-US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2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200" b="0" i="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r>
                  <a:rPr lang="en-US" sz="2200" b="0" dirty="0" smtClean="0">
                    <a:ea typeface="Cambria Math" panose="02040503050406030204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</m:t>
                    </m:r>
                    <m:r>
                      <a:rPr lang="en-US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</m:oMath>
                </a14:m>
                <a:endParaRPr lang="en-US" sz="2200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r>
                  <a:rPr lang="en-US" sz="2200" b="0" dirty="0" smtClean="0">
                    <a:ea typeface="Cambria Math" panose="02040503050406030204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</m:t>
                    </m:r>
                    <m:r>
                      <a:rPr lang="en-US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</m:t>
                    </m:r>
                    <m:r>
                      <a:rPr lang="en-US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}</m:t>
                    </m:r>
                  </m:oMath>
                </a14:m>
                <a:endParaRPr lang="en-US" sz="22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US" sz="2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8991600" cy="6762813"/>
              </a:xfrm>
              <a:prstGeom prst="rect">
                <a:avLst/>
              </a:prstGeom>
              <a:blipFill rotWithShape="0">
                <a:blip r:embed="rId2"/>
                <a:stretch>
                  <a:fillRect l="-949" t="-721" r="-11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491831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0" y="10732"/>
                <a:ext cx="9144000" cy="63709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b="1" u="sng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Step 2: Remove Extraneous attribute:</a:t>
                </a:r>
              </a:p>
              <a:p>
                <a:r>
                  <a:rPr lang="en-US" sz="2400" b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/>
                </a:r>
                <a:endParaRPr lang="en-US" sz="24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If  an attribute closure keeps only its own attribute by satisfying reflexivity that attribute in </a:t>
                </a:r>
                <a:r>
                  <a:rPr lang="en-US" sz="24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fd</a:t>
                </a:r>
                <a:r>
                  <a:rPr lang="en-US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is extraneous attribute</a:t>
                </a:r>
                <a:r>
                  <a:rPr lang="en-US" sz="24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To find extraneous attribute, if an LHS has more than one attribute, check whether there exist an extraneous attribute. If so remove it.</a:t>
                </a:r>
              </a:p>
              <a:p>
                <a:r>
                  <a:rPr lang="en-US" sz="24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In </a:t>
                </a:r>
                <a:r>
                  <a:rPr lang="en-US" sz="24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fd</a:t>
                </a:r>
                <a:r>
                  <a:rPr lang="en-US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/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𝐴𝐵𝐶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      </m:t>
                      </m:r>
                    </m:oMath>
                  </m:oMathPara>
                </a14:m>
                <a:endParaRPr lang="en-US" sz="240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(extraneous attribute)</a:t>
                </a:r>
              </a:p>
              <a:p>
                <a:endParaRPr lang="en-US" sz="24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4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So new set of </a:t>
                </a:r>
                <a:r>
                  <a:rPr lang="en-US" sz="24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fd</a:t>
                </a:r>
                <a:r>
                  <a:rPr lang="en-US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are: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={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</m:oMath>
                </a14:m>
                <a:endParaRPr lang="en-US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/>
                </a:r>
                <a:r>
                  <a:rPr lang="en-US" sz="24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</m:oMath>
                </a14:m>
                <a:endParaRPr lang="en-US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         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2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400" dirty="0">
                    <a:ea typeface="Cambria Math" panose="02040503050406030204" pitchFamily="18" charset="0"/>
                  </a:rPr>
                  <a:t/>
                </a:r>
                <a:r>
                  <a:rPr lang="en-US" sz="2400" dirty="0" smtClean="0">
                    <a:ea typeface="Cambria Math" panose="02040503050406030204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</m:oMath>
                </a14:m>
                <a:endParaRPr lang="en-US" sz="2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400" dirty="0">
                    <a:ea typeface="Cambria Math" panose="02040503050406030204" pitchFamily="18" charset="0"/>
                  </a:rPr>
                  <a:t/>
                </a:r>
                <a:r>
                  <a:rPr lang="en-US" sz="2400" dirty="0" smtClean="0">
                    <a:ea typeface="Cambria Math" panose="02040503050406030204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}</m:t>
                    </m:r>
                  </m:oMath>
                </a14:m>
                <a:endParaRPr lang="en-US" sz="2400" dirty="0" smtClean="0">
                  <a:ea typeface="Cambria Math" panose="02040503050406030204" pitchFamily="18" charset="0"/>
                </a:endParaRPr>
              </a:p>
              <a:p>
                <a:endParaRPr lang="en-US" sz="24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0732"/>
                <a:ext cx="9144000" cy="6370975"/>
              </a:xfrm>
              <a:prstGeom prst="rect">
                <a:avLst/>
              </a:prstGeom>
              <a:blipFill rotWithShape="0">
                <a:blip r:embed="rId2"/>
                <a:stretch>
                  <a:fillRect l="-1000" t="-766" r="-16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6801254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0" y="304800"/>
                <a:ext cx="9144000" cy="63709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b="1" u="sng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Step 3: Removal of redundant FD</a:t>
                </a:r>
              </a:p>
              <a:p>
                <a:endParaRPr lang="en-US" sz="2400" b="1" u="sng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/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𝐴𝐶</m:t>
                    </m:r>
                  </m:oMath>
                </a14:m>
                <a:endParaRPr lang="en-US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/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𝐴𝐵</m:t>
                    </m:r>
                  </m:oMath>
                </a14:m>
                <a:endParaRPr lang="en-US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/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𝐷𝐶𝐸</m:t>
                    </m:r>
                  </m:oMath>
                </a14:m>
                <a:endParaRPr lang="en-US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/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𝐷𝐴𝐸𝐵</m:t>
                    </m:r>
                  </m:oMath>
                </a14:m>
                <a:endParaRPr lang="en-US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/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(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𝐷𝐶</m:t>
                    </m:r>
                  </m:oMath>
                </a14:m>
                <a:r>
                  <a:rPr lang="en-US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AB</a:t>
                </a:r>
              </a:p>
              <a:p>
                <a:r>
                  <a:rPr lang="en-US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/>
                </a:r>
              </a:p>
              <a:p>
                <a:r>
                  <a:rPr lang="en-US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/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D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is redundant</a:t>
                </a:r>
                <a:r>
                  <a:rPr lang="en-US" sz="24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</a:t>
                </a:r>
              </a:p>
              <a:p>
                <a:endParaRPr lang="en-US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Therefore canonical cover is,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</m:t>
                    </m:r>
                  </m:oMath>
                </a14:m>
                <a:endParaRPr lang="en-US" sz="240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</m:t>
                      </m:r>
                    </m:oMath>
                  </m:oMathPara>
                </a14:m>
                <a:endParaRPr lang="en-US" sz="2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400" dirty="0">
                    <a:ea typeface="Cambria Math" panose="02040503050406030204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   {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              </m:t>
                    </m:r>
                  </m:oMath>
                </a14:m>
                <a:endParaRPr lang="en-US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</m:oMath>
                </a14:m>
                <a:endParaRPr lang="en-US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lang="en-US" sz="2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         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2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400" dirty="0">
                    <a:ea typeface="Cambria Math" panose="02040503050406030204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}</m:t>
                    </m:r>
                  </m:oMath>
                </a14:m>
                <a:endParaRPr lang="en-US" sz="2400" dirty="0">
                  <a:ea typeface="Cambria Math" panose="02040503050406030204" pitchFamily="18" charset="0"/>
                </a:endParaRPr>
              </a:p>
              <a:p>
                <a:endParaRPr lang="en-US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04800"/>
                <a:ext cx="9144000" cy="6370975"/>
              </a:xfrm>
              <a:prstGeom prst="rect">
                <a:avLst/>
              </a:prstGeom>
              <a:blipFill rotWithShape="0">
                <a:blip r:embed="rId2"/>
                <a:stretch>
                  <a:fillRect l="-1000" t="-7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33491167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2" y="2667000"/>
            <a:ext cx="6512511" cy="1143000"/>
          </a:xfrm>
        </p:spPr>
        <p:txBody>
          <a:bodyPr/>
          <a:lstStyle/>
          <a:p>
            <a:pPr algn="ctr"/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Andalus" pitchFamily="18" charset="-78"/>
                <a:cs typeface="Andalus" pitchFamily="18" charset="-78"/>
              </a:rPr>
              <a:t>THANK YOU…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09606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8586" y="-36490"/>
            <a:ext cx="9144000" cy="1066800"/>
          </a:xfrm>
        </p:spPr>
        <p:txBody>
          <a:bodyPr/>
          <a:lstStyle/>
          <a:p>
            <a:r>
              <a:rPr lang="en-US" dirty="0" smtClean="0"/>
              <a:t>SYLLABUS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1371600"/>
            <a:ext cx="9144000" cy="4800600"/>
          </a:xfrm>
        </p:spPr>
        <p:txBody>
          <a:bodyPr>
            <a:noAutofit/>
          </a:bodyPr>
          <a:lstStyle/>
          <a:p>
            <a:pPr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Unit 1: </a:t>
            </a:r>
            <a:r>
              <a:rPr lang="en-US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General introduction to database systems, Database-DBMS distinction, Approaches to building a database, Data models, Three-schema architecture of a database, Challenges in building a DBMS, Various components of a DBMS, E/R Data model. SQL, PL/SQL Concept</a:t>
            </a: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Unit 2: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Relational Data Model, Concept of relations, Schema-instance distinction, Keys, referential integrity and foreign keys, Relational algebra operators,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Tuple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relation calculus, Domain relational calculus.</a:t>
            </a:r>
            <a:endParaRPr lang="en-US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Unit 3: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Physical and logical hierarchy. Concept of index, B-trees, hash index, function index, bitmap index. Concepts of Functional dependency, Normalization, Business data analysis, tools &amp; techniques for business data analysis. 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366" y="0"/>
            <a:ext cx="9144000" cy="990600"/>
          </a:xfrm>
        </p:spPr>
        <p:txBody>
          <a:bodyPr/>
          <a:lstStyle/>
          <a:p>
            <a:r>
              <a:rPr lang="en-US" dirty="0" smtClean="0"/>
              <a:t>SYLLABUS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1143000"/>
            <a:ext cx="9144000" cy="4572000"/>
          </a:xfrm>
        </p:spPr>
        <p:txBody>
          <a:bodyPr>
            <a:noAutofit/>
          </a:bodyPr>
          <a:lstStyle/>
          <a:p>
            <a:pPr algn="just"/>
            <a:r>
              <a:rPr lang="en-US" b="1" dirty="0">
                <a:latin typeface="Times New Roman" pitchFamily="18" charset="0"/>
                <a:cs typeface="Times New Roman" pitchFamily="18" charset="0"/>
              </a:rPr>
              <a:t>Unit 4: </a:t>
            </a:r>
            <a:r>
              <a:rPr lang="en-US" dirty="0">
                <a:latin typeface="Times New Roman"/>
                <a:ea typeface="Times New Roman"/>
              </a:rPr>
              <a:t>Overview: Query Processing and Optimization, measures of query cost estimation in query optimization, pipelining and Materialization, Structure of query evaluation plans.</a:t>
            </a:r>
          </a:p>
          <a:p>
            <a:pPr algn="just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b="1" dirty="0">
                <a:latin typeface="Times New Roman" pitchFamily="18" charset="0"/>
                <a:cs typeface="Times New Roman" pitchFamily="18" charset="0"/>
              </a:rPr>
              <a:t>Unit 5: </a:t>
            </a:r>
            <a:r>
              <a:rPr lang="en-US" dirty="0">
                <a:latin typeface="Times New Roman"/>
                <a:ea typeface="Times New Roman"/>
              </a:rPr>
              <a:t>Transaction concepts, properties of transactions, </a:t>
            </a:r>
            <a:r>
              <a:rPr lang="en-US" dirty="0" err="1">
                <a:latin typeface="Times New Roman"/>
                <a:ea typeface="Times New Roman"/>
              </a:rPr>
              <a:t>serializability</a:t>
            </a:r>
            <a:r>
              <a:rPr lang="en-US" dirty="0">
                <a:latin typeface="Times New Roman"/>
                <a:ea typeface="Times New Roman"/>
              </a:rPr>
              <a:t> of transactions, testing for </a:t>
            </a:r>
            <a:r>
              <a:rPr lang="en-US" dirty="0" err="1">
                <a:latin typeface="Times New Roman"/>
                <a:ea typeface="Times New Roman"/>
              </a:rPr>
              <a:t>serializability</a:t>
            </a:r>
            <a:r>
              <a:rPr lang="en-US" dirty="0">
                <a:latin typeface="Times New Roman"/>
                <a:ea typeface="Times New Roman"/>
              </a:rPr>
              <a:t>, System recovery, Two- Phase Commit protocol, Recovery and Atomicity, Log based recovery, concurrent executions of transactions and related problems, Locking mechanism, solution to concurrency related problems, deadlock, , two-phase locking protocol, Isolation, Intent locking.</a:t>
            </a:r>
          </a:p>
          <a:p>
            <a:pPr algn="just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b="1" dirty="0">
                <a:latin typeface="Times New Roman" pitchFamily="18" charset="0"/>
                <a:cs typeface="Times New Roman" pitchFamily="18" charset="0"/>
              </a:rPr>
              <a:t>Unit 6: </a:t>
            </a:r>
            <a:r>
              <a:rPr lang="en-US" dirty="0">
                <a:latin typeface="Times New Roman"/>
                <a:ea typeface="Times New Roman"/>
              </a:rPr>
              <a:t>Recovery System: failure classification, recovery and atomicity, log based recovery, checkpoints, buffer management, advanced recovery techniques. Introduction to Web databases, distributed databases, data warehousing and data mining, Data Security.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6512511" cy="1143000"/>
          </a:xfrm>
        </p:spPr>
        <p:txBody>
          <a:bodyPr/>
          <a:lstStyle/>
          <a:p>
            <a:r>
              <a:rPr lang="en-US" sz="4800" dirty="0" smtClean="0">
                <a:solidFill>
                  <a:srgbClr val="002060"/>
                </a:solidFill>
              </a:rPr>
              <a:t>COURSE OUTCOMES: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1143000"/>
            <a:ext cx="9144000" cy="5715000"/>
          </a:xfrm>
        </p:spPr>
        <p:txBody>
          <a:bodyPr>
            <a:noAutofit/>
          </a:bodyPr>
          <a:lstStyle/>
          <a:p>
            <a:pPr algn="just"/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CO.1: </a:t>
            </a:r>
            <a:r>
              <a:rPr lang="en-US" sz="1800" b="1" i="1" dirty="0" smtClean="0">
                <a:latin typeface="Times New Roman"/>
                <a:ea typeface="Times New Roman"/>
              </a:rPr>
              <a:t>identify</a:t>
            </a:r>
            <a:r>
              <a:rPr lang="en-US" sz="1800" dirty="0" smtClean="0">
                <a:latin typeface="Times New Roman"/>
                <a:ea typeface="Times New Roman"/>
              </a:rPr>
              <a:t> the basic concepts and various data model used in database design ER modeling concepts and architecture use and </a:t>
            </a:r>
            <a:r>
              <a:rPr lang="en-US" sz="1800" b="1" i="1" dirty="0" smtClean="0">
                <a:latin typeface="Times New Roman"/>
                <a:ea typeface="Times New Roman"/>
              </a:rPr>
              <a:t>design</a:t>
            </a:r>
            <a:r>
              <a:rPr lang="en-US" sz="1800" dirty="0" smtClean="0">
                <a:latin typeface="Times New Roman"/>
                <a:ea typeface="Times New Roman"/>
              </a:rPr>
              <a:t> queries using SQL.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CO.2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800" b="1" i="1" dirty="0" smtClean="0">
                <a:latin typeface="Times New Roman"/>
                <a:ea typeface="Times New Roman"/>
              </a:rPr>
              <a:t>apply</a:t>
            </a:r>
            <a:r>
              <a:rPr lang="en-US" sz="1800" dirty="0" smtClean="0">
                <a:latin typeface="Times New Roman"/>
                <a:ea typeface="Times New Roman"/>
              </a:rPr>
              <a:t> relational database theory and be able to </a:t>
            </a:r>
            <a:r>
              <a:rPr lang="en-US" sz="1800" b="1" i="1" dirty="0" smtClean="0">
                <a:latin typeface="Times New Roman"/>
                <a:ea typeface="Times New Roman"/>
              </a:rPr>
              <a:t>describe</a:t>
            </a:r>
            <a:r>
              <a:rPr lang="en-US" sz="1800" dirty="0" smtClean="0">
                <a:latin typeface="Times New Roman"/>
                <a:ea typeface="Times New Roman"/>
              </a:rPr>
              <a:t> relational algebra expression, </a:t>
            </a:r>
            <a:r>
              <a:rPr lang="en-US" sz="1800" dirty="0" err="1" smtClean="0">
                <a:latin typeface="Times New Roman"/>
                <a:ea typeface="Times New Roman"/>
              </a:rPr>
              <a:t>tuple</a:t>
            </a:r>
            <a:r>
              <a:rPr lang="en-US" sz="1800" dirty="0" smtClean="0">
                <a:latin typeface="Times New Roman"/>
                <a:ea typeface="Times New Roman"/>
              </a:rPr>
              <a:t> and domain relation expression fro queries.</a:t>
            </a:r>
          </a:p>
          <a:p>
            <a:pPr algn="just"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CO.3: </a:t>
            </a:r>
            <a:r>
              <a:rPr lang="en-US" sz="1800" b="1" i="1" dirty="0" smtClean="0">
                <a:latin typeface="Times New Roman"/>
                <a:ea typeface="Times New Roman"/>
              </a:rPr>
              <a:t>recognize</a:t>
            </a:r>
            <a:r>
              <a:rPr lang="en-US" sz="1800" b="1" dirty="0" smtClean="0">
                <a:latin typeface="Times New Roman"/>
                <a:ea typeface="Times New Roman"/>
              </a:rPr>
              <a:t> </a:t>
            </a:r>
            <a:r>
              <a:rPr lang="en-US" sz="1800" dirty="0" smtClean="0">
                <a:latin typeface="Times New Roman"/>
                <a:ea typeface="Times New Roman"/>
              </a:rPr>
              <a:t>and </a:t>
            </a:r>
            <a:r>
              <a:rPr lang="en-US" sz="1800" b="1" i="1" dirty="0" smtClean="0">
                <a:latin typeface="Times New Roman"/>
                <a:ea typeface="Times New Roman"/>
              </a:rPr>
              <a:t>identify</a:t>
            </a:r>
            <a:r>
              <a:rPr lang="en-US" sz="1800" dirty="0" smtClean="0">
                <a:latin typeface="Times New Roman"/>
                <a:ea typeface="Times New Roman"/>
              </a:rPr>
              <a:t> the use of normalization and functional dependency, indexing and hashing technique used in database design.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CO.4: </a:t>
            </a:r>
            <a:r>
              <a:rPr lang="en-US" sz="1800" b="1" i="1" dirty="0" smtClean="0">
                <a:latin typeface="Times New Roman"/>
                <a:ea typeface="Times New Roman"/>
              </a:rPr>
              <a:t>recognize</a:t>
            </a:r>
            <a:r>
              <a:rPr lang="en-US" sz="1800" i="1" dirty="0" smtClean="0">
                <a:latin typeface="Times New Roman"/>
                <a:ea typeface="Times New Roman"/>
              </a:rPr>
              <a:t>/ </a:t>
            </a:r>
            <a:r>
              <a:rPr lang="en-US" sz="1800" b="1" i="1" dirty="0" smtClean="0">
                <a:latin typeface="Times New Roman"/>
                <a:ea typeface="Times New Roman"/>
              </a:rPr>
              <a:t>identify</a:t>
            </a:r>
            <a:r>
              <a:rPr lang="en-US" sz="1800" i="1" dirty="0" smtClean="0">
                <a:latin typeface="Times New Roman"/>
                <a:ea typeface="Times New Roman"/>
              </a:rPr>
              <a:t> </a:t>
            </a:r>
            <a:r>
              <a:rPr lang="en-US" sz="1800" dirty="0" smtClean="0">
                <a:latin typeface="Times New Roman"/>
                <a:ea typeface="Times New Roman"/>
              </a:rPr>
              <a:t>the purpose of query processing and optimization and also demonstrate the basic of query evaluation.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CO.5: </a:t>
            </a:r>
            <a:r>
              <a:rPr lang="en-US" sz="1800" b="1" i="1" dirty="0" smtClean="0">
                <a:latin typeface="Times New Roman"/>
                <a:ea typeface="Times New Roman"/>
              </a:rPr>
              <a:t>apply</a:t>
            </a:r>
            <a:r>
              <a:rPr lang="en-US" sz="1800" dirty="0" smtClean="0">
                <a:latin typeface="Times New Roman"/>
                <a:ea typeface="Times New Roman"/>
              </a:rPr>
              <a:t> and </a:t>
            </a:r>
            <a:r>
              <a:rPr lang="en-US" sz="1800" b="1" i="1" dirty="0" smtClean="0">
                <a:latin typeface="Times New Roman"/>
                <a:ea typeface="Times New Roman"/>
              </a:rPr>
              <a:t>relate</a:t>
            </a:r>
            <a:r>
              <a:rPr lang="en-US" sz="1800" dirty="0" smtClean="0">
                <a:latin typeface="Times New Roman"/>
                <a:ea typeface="Times New Roman"/>
              </a:rPr>
              <a:t> the concept of transaction, concurrency control and recovery in database.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CO.6: </a:t>
            </a:r>
            <a:r>
              <a:rPr lang="en-US" sz="1800" b="1" i="1" dirty="0" smtClean="0">
                <a:latin typeface="Times New Roman"/>
                <a:ea typeface="Times New Roman"/>
              </a:rPr>
              <a:t>discuss</a:t>
            </a:r>
            <a:r>
              <a:rPr lang="en-US" sz="1800" dirty="0" smtClean="0">
                <a:latin typeface="Times New Roman"/>
                <a:ea typeface="Times New Roman"/>
              </a:rPr>
              <a:t> recovery system and be familiar with introduction to web database, distribute databases, data warehousing and mining.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800" dirty="0" smtClean="0"/>
          </a:p>
          <a:p>
            <a:endParaRPr lang="en-US" sz="7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9203" y="2209800"/>
            <a:ext cx="6705597" cy="1676400"/>
          </a:xfrm>
        </p:spPr>
        <p:txBody>
          <a:bodyPr/>
          <a:lstStyle/>
          <a:p>
            <a:pPr algn="ctr"/>
            <a:r>
              <a:rPr lang="en-US" dirty="0" smtClean="0"/>
              <a:t>FUNCTIONAL DEPENDENCY???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795659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 𝐴→𝐵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A function determines B and B is dependent on A.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A functional dependency is associated among two attribute of the same relational database table.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One of the attribute is called determinant and the other is called dependent.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For each value determinant there is associated with one value of dependent/determine</a:t>
            </a:r>
            <a:r>
              <a:rPr lang="en-US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3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Ex:</a:t>
            </a:r>
            <a:endParaRPr lang="en-US" sz="3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A is determinant and B is dependent, we can say that A functionally determines B or B is dependent on A. Graphically 𝐴→</a:t>
            </a:r>
            <a:r>
              <a:rPr lang="en-US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𝐵</a:t>
            </a:r>
            <a:endParaRPr lang="en-US" sz="3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7689817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0" y="0"/>
                <a:ext cx="9144000" cy="6858000"/>
              </a:xfrm>
            </p:spPr>
            <p:txBody>
              <a:bodyPr>
                <a:normAutofit/>
              </a:bodyPr>
              <a:lstStyle/>
              <a:p>
                <a:pPr marL="45720" indent="0">
                  <a:buNone/>
                </a:pPr>
                <a:r>
                  <a:rPr lang="en-US" sz="40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CLASSIFICATION</a:t>
                </a:r>
                <a:r>
                  <a:rPr lang="en-US" sz="32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/>
                </a:r>
                <a:r>
                  <a:rPr lang="en-US" sz="40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OF F.D’s  </a:t>
                </a:r>
                <a:r>
                  <a:rPr lang="en-US" sz="32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(normalization)</a:t>
                </a:r>
              </a:p>
              <a:p>
                <a:pPr marL="45720" indent="0">
                  <a:buNone/>
                </a:pPr>
                <a:endParaRPr lang="en-US" sz="3200" b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502920" indent="-457200">
                  <a:buFont typeface="+mj-lt"/>
                  <a:buAutoNum type="arabicPeriod"/>
                </a:pPr>
                <a:r>
                  <a:rPr lang="en-US" sz="2400" b="1" u="sng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Trivial F.D: </a:t>
                </a:r>
                <a:r>
                  <a:rPr lang="en-US" sz="24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Function dependency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𝑌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sz="24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is trivial if and only if  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𝑌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⊆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US" sz="24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𝐴𝐵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𝑌</m:t>
                    </m:r>
                  </m:oMath>
                </a14:m>
                <a:endParaRPr lang="en-US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502920" indent="-457200">
                  <a:buFont typeface="+mj-lt"/>
                  <a:buAutoNum type="arabicPeriod"/>
                </a:pPr>
                <a:r>
                  <a:rPr lang="en-US" sz="2400" b="1" u="sng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Non-trivial F.D: </a:t>
                </a:r>
                <a:r>
                  <a:rPr lang="en-US" sz="24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If there is at least one attribute in R.H.S that is not part of the L.H.S.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𝐴𝐵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𝐵𝐶</m:t>
                    </m:r>
                  </m:oMath>
                </a14:m>
                <a:endParaRPr lang="en-US" sz="24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502920" indent="-457200">
                  <a:buFont typeface="+mj-lt"/>
                  <a:buAutoNum type="arabicPeriod"/>
                </a:pPr>
                <a:r>
                  <a:rPr lang="en-US" sz="2400" b="1" u="sng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Fully F.D: </a:t>
                </a:r>
                <a:r>
                  <a:rPr lang="en-US" sz="24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Given R and F.D.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sz="24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, then </a:t>
                </a:r>
                <a:r>
                  <a:rPr lang="en-US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Y</a:t>
                </a:r>
                <a:r>
                  <a:rPr lang="en-US" sz="24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is fully functional dependent on X if there is no Z, where Z is proper subset of X such that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sz="24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</a:t>
                </a:r>
              </a:p>
              <a:p>
                <a:pPr marL="502920" indent="-457200">
                  <a:buFont typeface="+mj-lt"/>
                  <a:buAutoNum type="arabicPeriod"/>
                </a:pPr>
                <a:r>
                  <a:rPr lang="en-US" sz="2400" b="1" u="sng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Partial Dependency</a:t>
                </a:r>
                <a:r>
                  <a:rPr lang="en-US" sz="2400" b="1" u="sng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: </a:t>
                </a:r>
                <a:r>
                  <a:rPr lang="en-US" sz="24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Given a relation R{2NF} with F.D F defined on attributes of R and K as a candidate key, if X is a proper subset of K and if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≠ 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→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then A is said to be partially dependent on K.</a:t>
                </a:r>
              </a:p>
              <a:p>
                <a:pPr marL="502920" indent="-457200">
                  <a:buFont typeface="+mj-lt"/>
                  <a:buAutoNum type="arabicPeriod"/>
                </a:pPr>
                <a:r>
                  <a:rPr lang="en-US" sz="2400" b="1" u="sng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Transitive  Dependency</a:t>
                </a:r>
                <a:r>
                  <a:rPr lang="en-US" sz="2400" b="1" u="sng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𝑌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𝑌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   then A is transitively dependent on X.</a:t>
                </a:r>
              </a:p>
              <a:p>
                <a:pPr marL="502920" indent="-457200">
                  <a:buFont typeface="+mj-lt"/>
                  <a:buAutoNum type="arabicPeriod"/>
                </a:pPr>
                <a:endParaRPr lang="en-US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0" y="0"/>
                <a:ext cx="9144000" cy="6858000"/>
              </a:xfrm>
              <a:blipFill rotWithShape="0">
                <a:blip r:embed="rId2"/>
                <a:stretch>
                  <a:fillRect l="-1800" t="-1600" r="-14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367460636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7172"/>
            <a:ext cx="9144000" cy="1735428"/>
          </a:xfrm>
        </p:spPr>
        <p:txBody>
          <a:bodyPr/>
          <a:lstStyle/>
          <a:p>
            <a:pPr marL="0" indent="0" algn="ctr">
              <a:buNone/>
            </a:pP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AMSTRONG AXIOMS RULE / INFERENCE RULE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819400"/>
            <a:ext cx="9144000" cy="34290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RULE 1: Reflexive rule</a:t>
            </a:r>
          </a:p>
          <a:p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RULE 2: Augmentation rule</a:t>
            </a:r>
          </a:p>
          <a:p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RULE 3: Transitive rule</a:t>
            </a:r>
          </a:p>
          <a:p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Rule 4: Editive/union rule</a:t>
            </a:r>
          </a:p>
          <a:p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RULE 5: Pseudo transitive rule</a:t>
            </a:r>
          </a:p>
          <a:p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RULE 6: Productive/ Decomposition rule</a:t>
            </a: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0970622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-1325" y="668725"/>
                <a:ext cx="9144000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US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⊆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sz="24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then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𝑌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sz="24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and R is relational contains attributes R(A,B,C,D).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 functional determines A then: </a:t>
                </a:r>
                <a:endParaRPr lang="en-US" sz="240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sz="24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2400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𝐴𝐵𝐶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𝐴𝐵𝐶</m:t>
                      </m:r>
                    </m:oMath>
                  </m:oMathPara>
                </a14:m>
                <a:endParaRPr lang="en-US" sz="2400" b="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𝐴𝐵𝐶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𝐴𝐵𝐶</m:t>
                    </m:r>
                  </m:oMath>
                </a14:m>
                <a:r>
                  <a:rPr lang="en-US" sz="24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is reflexive because a set can determine its proper subset (every </a:t>
                </a:r>
                <a:r>
                  <a:rPr lang="en-US" sz="24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determinant </a:t>
                </a:r>
                <a:r>
                  <a:rPr lang="en-US" sz="24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attribute is subset of itself.  </a:t>
                </a:r>
                <a:endParaRPr lang="en-US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325" y="668725"/>
                <a:ext cx="9144000" cy="2677656"/>
              </a:xfrm>
              <a:prstGeom prst="rect">
                <a:avLst/>
              </a:prstGeom>
              <a:blipFill rotWithShape="0">
                <a:blip r:embed="rId2"/>
                <a:stretch>
                  <a:fillRect l="-933" t="-1822" r="-1067" b="-43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0" y="0"/>
            <a:ext cx="5029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RULE 1: Reflexive rule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3346381"/>
            <a:ext cx="55433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RULE 2: </a:t>
            </a:r>
            <a:r>
              <a:rPr lang="en-US" sz="32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Argumentation </a:t>
            </a:r>
            <a:r>
              <a:rPr lang="en-US" sz="32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rule</a:t>
            </a: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0" y="3931156"/>
                <a:ext cx="8991600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X determine Y then XZ determines YZ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𝑋𝑍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𝑌𝑍</m:t>
                    </m:r>
                  </m:oMath>
                </a14:m>
                <a:r>
                  <a:rPr lang="en-US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𝑍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𝑍</m:t>
                    </m:r>
                  </m:oMath>
                </a14:m>
                <a:r>
                  <a:rPr lang="en-US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its reflexive 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then add Z both the sides</a:t>
                </a:r>
                <a:r>
                  <a:rPr lang="en-US" sz="2800" dirty="0">
                    <a:solidFill>
                      <a:prstClr val="black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𝑋𝑍</m:t>
                    </m:r>
                    <m:r>
                      <a:rPr lang="en-US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𝑌𝑍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/>
                </a:r>
                <a:r>
                  <a:rPr lang="en-US" sz="2800" dirty="0" smtClean="0">
                    <a:solidFill>
                      <a:prstClr val="black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argumentation rule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𝑍</m:t>
                    </m:r>
                    <m:r>
                      <a:rPr lang="en-US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𝑍</m:t>
                    </m:r>
                  </m:oMath>
                </a14:m>
                <a:r>
                  <a:rPr lang="en-US" sz="2800" dirty="0" smtClean="0">
                    <a:solidFill>
                      <a:prstClr val="black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reflexive rule </a:t>
                </a:r>
                <a:endParaRPr lang="en-US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931156"/>
                <a:ext cx="8991600" cy="1384995"/>
              </a:xfrm>
              <a:prstGeom prst="rect">
                <a:avLst/>
              </a:prstGeom>
              <a:blipFill rotWithShape="0">
                <a:blip r:embed="rId3"/>
                <a:stretch>
                  <a:fillRect t="-4846" r="-203" b="-114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>
          <a:xfrm>
            <a:off x="0" y="5414438"/>
            <a:ext cx="457067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RULE 3: Transitive rule</a:t>
            </a: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-1325" y="5960124"/>
                <a:ext cx="9144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Y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𝑍</m:t>
                    </m:r>
                  </m:oMath>
                </a14:m>
                <a:r>
                  <a:rPr lang="en-US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then using transitive rule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𝑍</m:t>
                    </m:r>
                  </m:oMath>
                </a14:m>
                <a:r>
                  <a:rPr lang="en-US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/>
                </a:r>
                <a:endParaRPr lang="en-US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325" y="5960124"/>
                <a:ext cx="9144000" cy="523220"/>
              </a:xfrm>
              <a:prstGeom prst="rect">
                <a:avLst/>
              </a:prstGeom>
              <a:blipFill rotWithShape="0">
                <a:blip r:embed="rId4"/>
                <a:stretch>
                  <a:fillRect l="-1400" t="-12791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20306877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1350</TotalTime>
  <Words>669</Words>
  <Application>Microsoft Office PowerPoint</Application>
  <PresentationFormat>On-screen Show (4:3)</PresentationFormat>
  <Paragraphs>86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Slipstream</vt:lpstr>
      <vt:lpstr>ANJUMAN COLLEGE OF ENGINEERING &amp; TECHNOLOGY</vt:lpstr>
      <vt:lpstr>SYLLABUS</vt:lpstr>
      <vt:lpstr>SYLLABUS</vt:lpstr>
      <vt:lpstr>COURSE OUTCOMES:</vt:lpstr>
      <vt:lpstr>FUNCTIONAL DEPENDENCY???</vt:lpstr>
      <vt:lpstr>Slide 6</vt:lpstr>
      <vt:lpstr>Slide 7</vt:lpstr>
      <vt:lpstr>AMSTRONG AXIOMS RULE / INFERENCE RULE</vt:lpstr>
      <vt:lpstr>Slide 9</vt:lpstr>
      <vt:lpstr>Slide 10</vt:lpstr>
      <vt:lpstr> </vt:lpstr>
      <vt:lpstr>Slide 12</vt:lpstr>
      <vt:lpstr>Slide 13</vt:lpstr>
      <vt:lpstr>Slide 14</vt:lpstr>
      <vt:lpstr>Slide 15</vt:lpstr>
      <vt:lpstr>Slide 16</vt:lpstr>
      <vt:lpstr>Slide 17</vt:lpstr>
      <vt:lpstr>THANK YOU…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ANJUMAN COLLEGE OF ENGINEERING &amp; TECHNOLOGY.</dc:title>
  <dc:creator>Prof. Sayyed Qudsiya Naaz</dc:creator>
  <cp:lastModifiedBy>Administrator</cp:lastModifiedBy>
  <cp:revision>162</cp:revision>
  <dcterms:created xsi:type="dcterms:W3CDTF">2018-03-03T06:58:04Z</dcterms:created>
  <dcterms:modified xsi:type="dcterms:W3CDTF">2018-07-25T12:34:35Z</dcterms:modified>
</cp:coreProperties>
</file>